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15"/>
  </p:handoutMasterIdLst>
  <p:sldIdLst>
    <p:sldId id="256" r:id="rId2"/>
    <p:sldId id="263" r:id="rId3"/>
    <p:sldId id="264" r:id="rId4"/>
    <p:sldId id="259" r:id="rId5"/>
    <p:sldId id="260" r:id="rId6"/>
    <p:sldId id="269" r:id="rId7"/>
    <p:sldId id="257" r:id="rId8"/>
    <p:sldId id="258" r:id="rId9"/>
    <p:sldId id="266" r:id="rId10"/>
    <p:sldId id="267" r:id="rId11"/>
    <p:sldId id="265" r:id="rId12"/>
    <p:sldId id="262" r:id="rId13"/>
    <p:sldId id="261" r:id="rId14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9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yfiles\cv286\sigma\Stats%20workshop%20070715\berkeley%20gender%20b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yfiles\cv286\sigma\Stats%20workshop%20070715\berkeley%20gender%20bi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yfiles\cv286\sigma\Stats%20workshop%20070715\berkeley%20gender%20bi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Admitted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3714.48</c:v>
                </c:pt>
                <c:pt idx="1">
                  <c:v>1512.35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Rejected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4727.5200000000004</c:v>
                </c:pt>
                <c:pt idx="1">
                  <c:v>2808.65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336808"/>
        <c:axId val="306441984"/>
      </c:barChart>
      <c:catAx>
        <c:axId val="45133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441984"/>
        <c:crosses val="autoZero"/>
        <c:auto val="1"/>
        <c:lblAlgn val="ctr"/>
        <c:lblOffset val="100"/>
        <c:noMultiLvlLbl val="0"/>
      </c:catAx>
      <c:valAx>
        <c:axId val="30644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33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3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Admitted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3714.48</c:v>
                </c:pt>
                <c:pt idx="1">
                  <c:v>1512.35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Rejected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4727.5200000000004</c:v>
                </c:pt>
                <c:pt idx="1">
                  <c:v>2808.65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1409768"/>
        <c:axId val="305821264"/>
      </c:barChart>
      <c:catAx>
        <c:axId val="45140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821264"/>
        <c:crosses val="autoZero"/>
        <c:auto val="1"/>
        <c:lblAlgn val="ctr"/>
        <c:lblOffset val="100"/>
        <c:noMultiLvlLbl val="0"/>
      </c:catAx>
      <c:valAx>
        <c:axId val="30582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40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3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Admitted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Sheet1!$B$17:$C$33</c:f>
              <c:multiLvlStrCache>
                <c:ptCount val="17"/>
                <c:lvl>
                  <c:pt idx="0">
                    <c:v>M</c:v>
                  </c:pt>
                  <c:pt idx="1">
                    <c:v>F</c:v>
                  </c:pt>
                  <c:pt idx="3">
                    <c:v>M</c:v>
                  </c:pt>
                  <c:pt idx="4">
                    <c:v>F</c:v>
                  </c:pt>
                  <c:pt idx="6">
                    <c:v>M</c:v>
                  </c:pt>
                  <c:pt idx="7">
                    <c:v>F</c:v>
                  </c:pt>
                  <c:pt idx="9">
                    <c:v>M</c:v>
                  </c:pt>
                  <c:pt idx="10">
                    <c:v>F</c:v>
                  </c:pt>
                  <c:pt idx="12">
                    <c:v>M</c:v>
                  </c:pt>
                  <c:pt idx="13">
                    <c:v>F</c:v>
                  </c:pt>
                  <c:pt idx="15">
                    <c:v>M</c:v>
                  </c:pt>
                  <c:pt idx="16">
                    <c:v>F</c:v>
                  </c:pt>
                </c:lvl>
                <c:lvl>
                  <c:pt idx="0">
                    <c:v>A</c:v>
                  </c:pt>
                  <c:pt idx="3">
                    <c:v>B</c:v>
                  </c:pt>
                  <c:pt idx="6">
                    <c:v>C</c:v>
                  </c:pt>
                  <c:pt idx="9">
                    <c:v>D</c:v>
                  </c:pt>
                  <c:pt idx="12">
                    <c:v>E</c:v>
                  </c:pt>
                  <c:pt idx="15">
                    <c:v>F</c:v>
                  </c:pt>
                </c:lvl>
              </c:multiLvlStrCache>
            </c:multiLvlStrRef>
          </c:cat>
          <c:val>
            <c:numRef>
              <c:f>Sheet1!$D$17:$D$33</c:f>
              <c:numCache>
                <c:formatCode>General</c:formatCode>
                <c:ptCount val="17"/>
                <c:pt idx="0">
                  <c:v>511.5</c:v>
                </c:pt>
                <c:pt idx="1">
                  <c:v>88.559999999999988</c:v>
                </c:pt>
                <c:pt idx="3">
                  <c:v>352.8</c:v>
                </c:pt>
                <c:pt idx="4">
                  <c:v>17</c:v>
                </c:pt>
                <c:pt idx="6">
                  <c:v>120.25</c:v>
                </c:pt>
                <c:pt idx="7">
                  <c:v>201.62</c:v>
                </c:pt>
                <c:pt idx="9">
                  <c:v>137.61000000000001</c:v>
                </c:pt>
                <c:pt idx="10">
                  <c:v>131.25</c:v>
                </c:pt>
                <c:pt idx="12">
                  <c:v>53.480000000000004</c:v>
                </c:pt>
                <c:pt idx="13">
                  <c:v>94.32</c:v>
                </c:pt>
                <c:pt idx="15">
                  <c:v>16.32</c:v>
                </c:pt>
                <c:pt idx="16">
                  <c:v>23.87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Rejected</c:v>
                </c:pt>
              </c:strCache>
            </c:strRef>
          </c:tx>
          <c:spPr>
            <a:solidFill>
              <a:srgbClr val="FF0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Sheet1!$B$17:$C$33</c:f>
              <c:multiLvlStrCache>
                <c:ptCount val="17"/>
                <c:lvl>
                  <c:pt idx="0">
                    <c:v>M</c:v>
                  </c:pt>
                  <c:pt idx="1">
                    <c:v>F</c:v>
                  </c:pt>
                  <c:pt idx="3">
                    <c:v>M</c:v>
                  </c:pt>
                  <c:pt idx="4">
                    <c:v>F</c:v>
                  </c:pt>
                  <c:pt idx="6">
                    <c:v>M</c:v>
                  </c:pt>
                  <c:pt idx="7">
                    <c:v>F</c:v>
                  </c:pt>
                  <c:pt idx="9">
                    <c:v>M</c:v>
                  </c:pt>
                  <c:pt idx="10">
                    <c:v>F</c:v>
                  </c:pt>
                  <c:pt idx="12">
                    <c:v>M</c:v>
                  </c:pt>
                  <c:pt idx="13">
                    <c:v>F</c:v>
                  </c:pt>
                  <c:pt idx="15">
                    <c:v>M</c:v>
                  </c:pt>
                  <c:pt idx="16">
                    <c:v>F</c:v>
                  </c:pt>
                </c:lvl>
                <c:lvl>
                  <c:pt idx="0">
                    <c:v>A</c:v>
                  </c:pt>
                  <c:pt idx="3">
                    <c:v>B</c:v>
                  </c:pt>
                  <c:pt idx="6">
                    <c:v>C</c:v>
                  </c:pt>
                  <c:pt idx="9">
                    <c:v>D</c:v>
                  </c:pt>
                  <c:pt idx="12">
                    <c:v>E</c:v>
                  </c:pt>
                  <c:pt idx="15">
                    <c:v>F</c:v>
                  </c:pt>
                </c:lvl>
              </c:multiLvlStrCache>
            </c:multiLvlStrRef>
          </c:cat>
          <c:val>
            <c:numRef>
              <c:f>Sheet1!$E$17:$E$33</c:f>
              <c:numCache>
                <c:formatCode>General</c:formatCode>
                <c:ptCount val="17"/>
                <c:pt idx="0">
                  <c:v>313.5</c:v>
                </c:pt>
                <c:pt idx="1">
                  <c:v>19.440000000000012</c:v>
                </c:pt>
                <c:pt idx="3">
                  <c:v>207.2</c:v>
                </c:pt>
                <c:pt idx="4">
                  <c:v>8</c:v>
                </c:pt>
                <c:pt idx="6">
                  <c:v>204.75</c:v>
                </c:pt>
                <c:pt idx="7">
                  <c:v>391.38</c:v>
                </c:pt>
                <c:pt idx="9">
                  <c:v>279.39</c:v>
                </c:pt>
                <c:pt idx="10">
                  <c:v>243.75</c:v>
                </c:pt>
                <c:pt idx="12">
                  <c:v>137.51999999999998</c:v>
                </c:pt>
                <c:pt idx="13">
                  <c:v>298.68</c:v>
                </c:pt>
                <c:pt idx="15">
                  <c:v>255.68</c:v>
                </c:pt>
                <c:pt idx="16">
                  <c:v>317.13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451871688"/>
        <c:axId val="451870512"/>
      </c:barChart>
      <c:catAx>
        <c:axId val="451871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870512"/>
        <c:crosses val="autoZero"/>
        <c:auto val="1"/>
        <c:lblAlgn val="ctr"/>
        <c:lblOffset val="100"/>
        <c:noMultiLvlLbl val="0"/>
      </c:catAx>
      <c:valAx>
        <c:axId val="45187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87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F5D20-2B5F-44A2-BE5F-8786D4ADA524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52A0B-DC93-4F70-A25B-C126BDB40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440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4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3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6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5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8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8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6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1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6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32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0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6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26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8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3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7FD7-9C24-41B5-8A8A-E29DB0130BCD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54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6E027A8-A826-43BD-A03A-63B254082C11}" type="slidenum">
              <a:rPr lang="en-GB" smtClean="0"/>
              <a:t>‹#›</a:t>
            </a:fld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52" y="6000002"/>
            <a:ext cx="1758864" cy="721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5"/>
          <a:stretch/>
        </p:blipFill>
        <p:spPr>
          <a:xfrm>
            <a:off x="10783614" y="6008551"/>
            <a:ext cx="1275978" cy="6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5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.Voake-Jones@bath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stats.gla.ac.uk/steps/glossary/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www.statstuto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hyperlink" Target="http://www.statslab.cam.ac.uk/~pat/" TargetMode="Externa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2255" y="1422400"/>
            <a:ext cx="8825658" cy="4586881"/>
          </a:xfrm>
        </p:spPr>
        <p:txBody>
          <a:bodyPr/>
          <a:lstStyle/>
          <a:p>
            <a:r>
              <a:rPr lang="en-GB" dirty="0"/>
              <a:t>DEALING WITH STATISTICAL </a:t>
            </a:r>
            <a:r>
              <a:rPr lang="en-GB" dirty="0" smtClean="0"/>
              <a:t>QUERIES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400" dirty="0" smtClean="0"/>
              <a:t>Cheryl Voake-Jones </a:t>
            </a:r>
            <a:br>
              <a:rPr lang="en-GB" sz="2400" dirty="0" smtClean="0"/>
            </a:br>
            <a:r>
              <a:rPr lang="en-GB" sz="2400" dirty="0" smtClean="0">
                <a:hlinkClick r:id="rId2"/>
              </a:rPr>
              <a:t>C.Voake-Jones@bath.ac.uk</a:t>
            </a:r>
            <a:r>
              <a:rPr lang="en-GB" sz="2400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4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Confounding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981627" y="3094570"/>
            <a:ext cx="40605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Sex bias in graduate admissions: Data from Berkeley</a:t>
            </a:r>
          </a:p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P. J. Bickel, E. A.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Hammel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J. W.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O'Connell</a:t>
            </a:r>
          </a:p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New Series, Vol. 187, No. 4175 (Feb. 7, 1975), pp. 398-404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75915"/>
              </p:ext>
            </p:extLst>
          </p:nvPr>
        </p:nvGraphicFramePr>
        <p:xfrm>
          <a:off x="558871" y="1842677"/>
          <a:ext cx="7303167" cy="478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2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analysis can be subjective</a:t>
            </a:r>
            <a:endParaRPr lang="en-GB" dirty="0"/>
          </a:p>
        </p:txBody>
      </p:sp>
      <p:pic>
        <p:nvPicPr>
          <p:cNvPr id="7170" name="Picture 2" descr="http://cdn29.elitedaily.com/wp-content/uploads/2015/03/BuyDress-Elite-Daily-6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0"/>
          <a:stretch/>
        </p:blipFill>
        <p:spPr bwMode="auto">
          <a:xfrm>
            <a:off x="3843580" y="2466883"/>
            <a:ext cx="4098786" cy="41335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</a:t>
            </a:r>
            <a:endParaRPr lang="en-GB" dirty="0"/>
          </a:p>
        </p:txBody>
      </p:sp>
      <p:pic>
        <p:nvPicPr>
          <p:cNvPr id="5124" name="Picture 4" descr="https://upload.wikimedia.org/wikipedia/commons/thumb/e/ea/SPSS_logo.svg/220px-SPSS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2" y="2455241"/>
            <a:ext cx="1346948" cy="13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1/1b/R_logo.svg/200px-R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86" y="2357679"/>
            <a:ext cx="1984724" cy="15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nalyticsvidhya.com/blog/wp-content/uploads/2014/02/SA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27" y="2613662"/>
            <a:ext cx="2494646" cy="9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pin.mohawkcollege.ca/minitab/images/Minitab_bann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4" y="4354824"/>
            <a:ext cx="2956062" cy="8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enclout.com/assets/excel_2013-3e7309ea2dbd8944be164009d840fea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54" y="4077528"/>
            <a:ext cx="1246476" cy="12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graphpad.com/www/graphpad/includes/themes/graphpad/images/img_graphpad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14" y="4543117"/>
            <a:ext cx="3028823" cy="7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uvalibraryfeb.files.wordpress.com/2013/04/stata_logo_blu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059" y="2883003"/>
            <a:ext cx="2360534" cy="7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gpower.hhu.de/fileadmin/redaktion/Fakultaeten/Mathematisch-Naturwissenschaftliche_Fakultaet/Psychologie/AAP/gpower/GPower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05" y="4033092"/>
            <a:ext cx="1285035" cy="12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3.bp.blogspot.com/-Sx8r0kxHI6k/UFMLf_QBGzI/AAAAAAAAAAM/FB0NDQHt_Cc/s1600/Matlab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8" y="5497582"/>
            <a:ext cx="3736672" cy="14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pps.innteach.com/wp-content/uploads/2013/09/geogebra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32" y="5576239"/>
            <a:ext cx="3251191" cy="8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2334338"/>
            <a:ext cx="11854543" cy="3416300"/>
          </a:xfrm>
        </p:spPr>
        <p:txBody>
          <a:bodyPr>
            <a:normAutofit/>
          </a:bodyPr>
          <a:lstStyle/>
          <a:p>
            <a:r>
              <a:rPr lang="en-GB" sz="2800" b="1" dirty="0"/>
              <a:t>s</a:t>
            </a:r>
            <a:r>
              <a:rPr lang="en-GB" sz="2800" b="1" dirty="0" smtClean="0"/>
              <a:t>tats</a:t>
            </a:r>
            <a:r>
              <a:rPr lang="en-GB" sz="2800" dirty="0" smtClean="0"/>
              <a:t>tutor website: </a:t>
            </a:r>
            <a:r>
              <a:rPr lang="en-GB" sz="2800" dirty="0" smtClean="0">
                <a:hlinkClick r:id="rId2"/>
              </a:rPr>
              <a:t>www.statstutor.ac.uk</a:t>
            </a:r>
            <a:endParaRPr lang="en-GB" sz="2800" dirty="0" smtClean="0"/>
          </a:p>
          <a:p>
            <a:r>
              <a:rPr lang="en-GB" sz="2800" dirty="0"/>
              <a:t>Statistics glossary: </a:t>
            </a:r>
            <a:r>
              <a:rPr lang="en-GB" sz="2800" dirty="0" smtClean="0">
                <a:hlinkClick r:id="rId3"/>
              </a:rPr>
              <a:t>www.stats.gla.ac.uk/steps/glossary/</a:t>
            </a:r>
            <a:endParaRPr lang="en-GB" sz="2800" dirty="0" smtClean="0"/>
          </a:p>
          <a:p>
            <a:r>
              <a:rPr lang="en-GB" sz="2800" dirty="0"/>
              <a:t>Statistics notes: </a:t>
            </a:r>
            <a:r>
              <a:rPr lang="en-GB" sz="2800" dirty="0" smtClean="0">
                <a:hlinkClick r:id="rId4"/>
              </a:rPr>
              <a:t>www.statslab.cam.ac.uk</a:t>
            </a:r>
            <a:r>
              <a:rPr lang="en-GB" sz="2800" dirty="0">
                <a:hlinkClick r:id="rId4"/>
              </a:rPr>
              <a:t>/~pat</a:t>
            </a:r>
            <a:r>
              <a:rPr lang="en-GB" sz="2800" dirty="0" smtClean="0">
                <a:hlinkClick r:id="rId4"/>
              </a:rPr>
              <a:t>/</a:t>
            </a:r>
            <a:r>
              <a:rPr lang="en-GB" sz="2800" dirty="0" smtClean="0"/>
              <a:t>    </a:t>
            </a:r>
            <a:endParaRPr lang="en-GB" sz="2800" dirty="0"/>
          </a:p>
        </p:txBody>
      </p:sp>
      <p:pic>
        <p:nvPicPr>
          <p:cNvPr id="6146" name="Picture 2" descr="http://ecx.images-amazon.com/images/I/51S4CCP8xZL._SY34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4288367"/>
            <a:ext cx="1494624" cy="234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cx.images-amazon.com/images/I/41-ILSNbdSL._SY344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32" y="4288367"/>
            <a:ext cx="1562254" cy="234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nhbs.com/images/jackets_resizer_xlarge/19/1990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37" y="4288367"/>
            <a:ext cx="1718438" cy="234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ecx.images-amazon.com/images/I/513KaIHvRUL._SX258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26" y="4288367"/>
            <a:ext cx="2021262" cy="234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ecx.images-amazon.com/images/I/411Gxy%2BfwoL._SY344_BO1,204,203,200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67" y="4288367"/>
            <a:ext cx="1562254" cy="234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ages.tandf.co.uk/common/jackets/amazon/978143988/97814398873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544" y="4288367"/>
            <a:ext cx="1538333" cy="2340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for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96" y="2146300"/>
            <a:ext cx="11142148" cy="34163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Do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bring a copy of your data/computer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seek advice at the planning stage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be prepared to do your own research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2800" b="1" dirty="0" smtClean="0"/>
              <a:t>Don’t 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put off statistical analysis until the end of your project</a:t>
            </a:r>
          </a:p>
          <a:p>
            <a:pPr marL="0" indent="0">
              <a:buNone/>
            </a:pPr>
            <a:r>
              <a:rPr lang="en-GB" sz="2800" dirty="0" smtClean="0"/>
              <a:t>	expect </a:t>
            </a:r>
            <a:r>
              <a:rPr lang="en-GB" sz="2800" dirty="0"/>
              <a:t>a quick fix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	</a:t>
            </a:r>
          </a:p>
        </p:txBody>
      </p:sp>
      <p:pic>
        <p:nvPicPr>
          <p:cNvPr id="2050" name="Picture 2" descr="http://aqu52.files.wordpress.com/2014/04/downloa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58" y="2146300"/>
            <a:ext cx="3944415" cy="289056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for tutors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98" y="2472871"/>
            <a:ext cx="10621886" cy="40476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You are an adviser, not a replacement lecturer</a:t>
            </a:r>
          </a:p>
          <a:p>
            <a:r>
              <a:rPr lang="en-GB" sz="3200" dirty="0" smtClean="0"/>
              <a:t>Remind them that you are not an expert in biology / sports science / economics / social science / psychology / ….</a:t>
            </a:r>
          </a:p>
          <a:p>
            <a:r>
              <a:rPr lang="en-GB" sz="3200" dirty="0" smtClean="0"/>
              <a:t>Advisory </a:t>
            </a:r>
            <a:r>
              <a:rPr lang="en-GB" sz="3200" i="1" dirty="0" smtClean="0"/>
              <a:t>vs</a:t>
            </a:r>
            <a:r>
              <a:rPr lang="en-GB" sz="3200" dirty="0" smtClean="0"/>
              <a:t> consultancy</a:t>
            </a:r>
          </a:p>
          <a:p>
            <a:r>
              <a:rPr lang="en-GB" sz="3200" dirty="0" smtClean="0"/>
              <a:t>Make sure the student does some exploratory data analysis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580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know your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64" y="2457668"/>
            <a:ext cx="10574590" cy="3907659"/>
          </a:xfrm>
        </p:spPr>
        <p:txBody>
          <a:bodyPr>
            <a:normAutofit/>
          </a:bodyPr>
          <a:lstStyle/>
          <a:p>
            <a:pPr marL="1876425" indent="-1876425" defTabSz="625475">
              <a:buNone/>
            </a:pPr>
            <a:r>
              <a:rPr lang="en-GB" sz="2800" dirty="0" smtClean="0"/>
              <a:t>Student: 	“I want to see if there is a difference in spending habits in the </a:t>
            </a:r>
            <a:r>
              <a:rPr lang="en-GB" sz="2800" dirty="0"/>
              <a:t>campus cafés between </a:t>
            </a:r>
            <a:r>
              <a:rPr lang="en-GB" sz="2800" dirty="0" smtClean="0"/>
              <a:t>undergraduates and postgraduates.”</a:t>
            </a:r>
          </a:p>
          <a:p>
            <a:pPr marL="1876425" indent="-1876425" defTabSz="625475">
              <a:buNone/>
            </a:pPr>
            <a:endParaRPr lang="en-GB" sz="2800" dirty="0" smtClean="0"/>
          </a:p>
          <a:p>
            <a:pPr marL="1876425" indent="-1876425">
              <a:buNone/>
            </a:pPr>
            <a:r>
              <a:rPr lang="en-GB" sz="2800" dirty="0" smtClean="0"/>
              <a:t>Tutor:	“How many do you have in each group?”</a:t>
            </a:r>
          </a:p>
          <a:p>
            <a:pPr marL="1876425" indent="-1876425">
              <a:buNone/>
            </a:pPr>
            <a:endParaRPr lang="en-GB" sz="2800" dirty="0" smtClean="0"/>
          </a:p>
          <a:p>
            <a:pPr marL="1876425" indent="-1876425">
              <a:buNone/>
            </a:pPr>
            <a:r>
              <a:rPr lang="en-GB" sz="2800" dirty="0" smtClean="0"/>
              <a:t>Student:	“</a:t>
            </a:r>
            <a:r>
              <a:rPr lang="en-GB" sz="2800" dirty="0" err="1" smtClean="0"/>
              <a:t>Errr</a:t>
            </a:r>
            <a:r>
              <a:rPr lang="en-GB" sz="2800" dirty="0" smtClean="0"/>
              <a:t>…</a:t>
            </a:r>
            <a:r>
              <a:rPr lang="en-GB" sz="2800" dirty="0" err="1" smtClean="0"/>
              <a:t>ummm</a:t>
            </a:r>
            <a:r>
              <a:rPr lang="en-GB" sz="2800" dirty="0" smtClean="0"/>
              <a:t>…”</a:t>
            </a:r>
            <a:endParaRPr lang="en-GB" sz="2800" dirty="0"/>
          </a:p>
        </p:txBody>
      </p:sp>
      <p:pic>
        <p:nvPicPr>
          <p:cNvPr id="1028" name="Picture 4" descr="http://www.sljassociates.co.uk/wp-content/uploads/2014/01/UK-coi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0241" r="7241" b="6116"/>
          <a:stretch/>
        </p:blipFill>
        <p:spPr bwMode="auto">
          <a:xfrm>
            <a:off x="9916366" y="3189669"/>
            <a:ext cx="2017987" cy="24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need statistics?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3983" y="6148918"/>
            <a:ext cx="854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If your results speak for themselves, don’t interrupt them!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https://infoactive.co/data-design/images/sections/02/coffee-gender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8" t="19548" r="32816"/>
          <a:stretch/>
        </p:blipFill>
        <p:spPr bwMode="auto">
          <a:xfrm>
            <a:off x="1320553" y="2215805"/>
            <a:ext cx="3360556" cy="33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ons.gov.uk/ons/resources/sctactualandprojectedpop31_tcm77-2573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38" y="1887358"/>
            <a:ext cx="5849007" cy="405483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6" y="2378900"/>
            <a:ext cx="10654864" cy="410544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Do not take the data at face value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756" y="3765047"/>
            <a:ext cx="4053089" cy="264481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6562" y="3303382"/>
            <a:ext cx="603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rate Bath as a place to live?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Missing </a:t>
            </a:r>
            <a:r>
              <a:rPr lang="en-GB" dirty="0"/>
              <a:t>v</a:t>
            </a:r>
            <a:r>
              <a:rPr lang="en-GB" dirty="0" smtClean="0"/>
              <a:t>alues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6134" y="2445575"/>
            <a:ext cx="6566666" cy="41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/>
              <a:t>Handling missing values</a:t>
            </a:r>
          </a:p>
          <a:p>
            <a:endParaRPr lang="en-GB" sz="3600" dirty="0"/>
          </a:p>
          <a:p>
            <a:pPr marL="457200" lvl="1" indent="0">
              <a:buNone/>
            </a:pPr>
            <a:r>
              <a:rPr lang="en-GB" sz="3400" dirty="0" smtClean="0"/>
              <a:t>How to handle them?</a:t>
            </a:r>
          </a:p>
          <a:p>
            <a:pPr marL="457200" lvl="1" indent="0">
              <a:buNone/>
            </a:pPr>
            <a:r>
              <a:rPr lang="en-GB" sz="3400" dirty="0" smtClean="0"/>
              <a:t>Can they be inferred?</a:t>
            </a:r>
          </a:p>
          <a:p>
            <a:pPr marL="457200" lvl="1" indent="0">
              <a:buNone/>
            </a:pPr>
            <a:r>
              <a:rPr lang="en-GB" sz="3400" dirty="0" smtClean="0"/>
              <a:t>If there are none, why not?</a:t>
            </a:r>
          </a:p>
        </p:txBody>
      </p:sp>
      <p:pic>
        <p:nvPicPr>
          <p:cNvPr id="4100" name="Picture 4" descr="http://cdn.someecards.com/someecards/usercards/there-are-two-types-of-people-in-this-world-those-that-can-extrapolate-from-incomplete-data-f4d7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29" y="2745694"/>
            <a:ext cx="4000500" cy="280035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Sampling </a:t>
            </a:r>
            <a:r>
              <a:rPr lang="en-GB" dirty="0"/>
              <a:t>b</a:t>
            </a:r>
            <a:r>
              <a:rPr lang="en-GB" dirty="0" smtClean="0"/>
              <a:t>ias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r="26821"/>
          <a:stretch/>
        </p:blipFill>
        <p:spPr>
          <a:xfrm rot="16200000">
            <a:off x="855297" y="2843009"/>
            <a:ext cx="3460138" cy="3392727"/>
          </a:xfr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8" name="Flowchart: Document 7"/>
          <p:cNvSpPr/>
          <p:nvPr/>
        </p:nvSpPr>
        <p:spPr>
          <a:xfrm>
            <a:off x="4710095" y="1315387"/>
            <a:ext cx="7331107" cy="2238706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Do you like to answer questionnaires?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 Yes	 No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2050" name="Picture 2" descr="http://www.motherjones.com/files/images/blog_raf_bullet_holes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97" y="3717144"/>
            <a:ext cx="6161102" cy="30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Confounding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144488"/>
              </p:ext>
            </p:extLst>
          </p:nvPr>
        </p:nvGraphicFramePr>
        <p:xfrm>
          <a:off x="310055" y="2556147"/>
          <a:ext cx="5523186" cy="381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7723" y="4114800"/>
            <a:ext cx="9459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44%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36123" y="3179380"/>
            <a:ext cx="9459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35%</a:t>
            </a:r>
            <a:endParaRPr lang="en-GB" sz="24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538126"/>
              </p:ext>
            </p:extLst>
          </p:nvPr>
        </p:nvGraphicFramePr>
        <p:xfrm>
          <a:off x="6638924" y="1581983"/>
          <a:ext cx="4581525" cy="411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88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645</TotalTime>
  <Words>210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Ion Boardroom</vt:lpstr>
      <vt:lpstr>DEALING WITH STATISTICAL QUERIES   Cheryl Voake-Jones  C.Voake-Jones@bath.ac.uk  </vt:lpstr>
      <vt:lpstr>Advice for students</vt:lpstr>
      <vt:lpstr>Advice for tutors</vt:lpstr>
      <vt:lpstr>Do you know your data?</vt:lpstr>
      <vt:lpstr>Do you need statistics?</vt:lpstr>
      <vt:lpstr>Validation</vt:lpstr>
      <vt:lpstr>Missing values</vt:lpstr>
      <vt:lpstr>Sampling bias</vt:lpstr>
      <vt:lpstr>Confounding</vt:lpstr>
      <vt:lpstr>Confounding</vt:lpstr>
      <vt:lpstr>Statistical analysis can be subjective</vt:lpstr>
      <vt:lpstr>Software</vt:lpstr>
      <vt:lpstr>Resources </vt:lpstr>
    </vt:vector>
  </TitlesOfParts>
  <Company>University of Bath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“Statistics are no substitute for judgement”</dc:title>
  <dc:creator>Cheryl Voake-Jones</dc:creator>
  <cp:lastModifiedBy>Cheryl Voake-Jones</cp:lastModifiedBy>
  <cp:revision>37</cp:revision>
  <cp:lastPrinted>2015-07-06T15:37:57Z</cp:lastPrinted>
  <dcterms:created xsi:type="dcterms:W3CDTF">2015-04-13T16:07:55Z</dcterms:created>
  <dcterms:modified xsi:type="dcterms:W3CDTF">2015-07-07T08:52:44Z</dcterms:modified>
</cp:coreProperties>
</file>